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jEKrBjdeuWD7mGcciDQlN5kDjA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71d880c8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971d880c8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971d880c8a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ctrTitle"/>
          </p:nvPr>
        </p:nvSpPr>
        <p:spPr>
          <a:xfrm>
            <a:off x="6311900" y="448056"/>
            <a:ext cx="5428996" cy="3401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subTitle"/>
          </p:nvPr>
        </p:nvSpPr>
        <p:spPr>
          <a:xfrm>
            <a:off x="6311900" y="4471416"/>
            <a:ext cx="5428996" cy="1299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1pPr>
            <a:lvl2pPr lvl="1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lvl="2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lvl="3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lvl="4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lvl="5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lvl="6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lvl="7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lvl="8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cxnSp>
        <p:nvCxnSpPr>
          <p:cNvPr id="16" name="Google Shape;16;p14"/>
          <p:cNvCxnSpPr/>
          <p:nvPr/>
        </p:nvCxnSpPr>
        <p:spPr>
          <a:xfrm>
            <a:off x="6318321" y="4122000"/>
            <a:ext cx="544709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4"/>
          <p:cNvSpPr/>
          <p:nvPr>
            <p:ph idx="2" type="pic"/>
          </p:nvPr>
        </p:nvSpPr>
        <p:spPr>
          <a:xfrm>
            <a:off x="450850" y="447675"/>
            <a:ext cx="5429250" cy="54287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3"/>
          <p:cNvSpPr txBox="1"/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subTitle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b="0"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11049926" y="6308900"/>
            <a:ext cx="697574" cy="474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indent="-4064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indent="-3810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indent="-355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indent="-355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indent="-355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indent="-355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indent="-355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indent="-355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/>
        </p:txBody>
      </p:sp>
      <p:sp>
        <p:nvSpPr>
          <p:cNvPr id="90" name="Google Shape;90;p25"/>
          <p:cNvSpPr txBox="1"/>
          <p:nvPr>
            <p:ph idx="2" type="body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11170920" y="6315718"/>
            <a:ext cx="503582" cy="467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b="0"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/>
          <p:nvPr>
            <p:ph idx="2" type="pic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B7E0E9"/>
          </a:solidFill>
          <a:ln>
            <a:noFill/>
          </a:ln>
        </p:spPr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8" name="Google Shape;98;p26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10995660" y="6321256"/>
            <a:ext cx="519684" cy="4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10839861" y="6159480"/>
            <a:ext cx="666339" cy="481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10728960" y="6296542"/>
            <a:ext cx="777240" cy="486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ctrTitle"/>
          </p:nvPr>
        </p:nvSpPr>
        <p:spPr>
          <a:xfrm>
            <a:off x="4385412" y="448056"/>
            <a:ext cx="7355484" cy="3401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subTitle"/>
          </p:nvPr>
        </p:nvSpPr>
        <p:spPr>
          <a:xfrm>
            <a:off x="4385412" y="4471416"/>
            <a:ext cx="7355484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1pPr>
            <a:lvl2pPr lvl="1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lvl="2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lvl="3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lvl="4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lvl="5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lvl="6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lvl="7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lvl="8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cxnSp>
        <p:nvCxnSpPr>
          <p:cNvPr id="116" name="Google Shape;116;p29"/>
          <p:cNvCxnSpPr/>
          <p:nvPr/>
        </p:nvCxnSpPr>
        <p:spPr>
          <a:xfrm>
            <a:off x="4385412" y="4122000"/>
            <a:ext cx="73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9"/>
          <p:cNvSpPr/>
          <p:nvPr>
            <p:ph idx="2" type="pic"/>
          </p:nvPr>
        </p:nvSpPr>
        <p:spPr>
          <a:xfrm>
            <a:off x="449263" y="447675"/>
            <a:ext cx="3449637" cy="17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/>
          <p:nvPr>
            <p:ph idx="3" type="pic"/>
          </p:nvPr>
        </p:nvSpPr>
        <p:spPr>
          <a:xfrm>
            <a:off x="449263" y="2354263"/>
            <a:ext cx="3449637" cy="17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9"/>
          <p:cNvSpPr/>
          <p:nvPr>
            <p:ph idx="4" type="pic"/>
          </p:nvPr>
        </p:nvSpPr>
        <p:spPr>
          <a:xfrm>
            <a:off x="449263" y="4260850"/>
            <a:ext cx="3449637" cy="172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15"/>
          <p:cNvCxnSpPr/>
          <p:nvPr/>
        </p:nvCxnSpPr>
        <p:spPr>
          <a:xfrm>
            <a:off x="450000" y="1609200"/>
            <a:ext cx="5434694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448056" y="1944000"/>
            <a:ext cx="5432044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22" name="Google Shape;22;p15"/>
          <p:cNvSpPr/>
          <p:nvPr>
            <p:ph idx="2" type="pic"/>
          </p:nvPr>
        </p:nvSpPr>
        <p:spPr>
          <a:xfrm>
            <a:off x="6307138" y="449263"/>
            <a:ext cx="5432425" cy="550227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0728960" y="6321256"/>
            <a:ext cx="535940" cy="4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8" name="Google Shape;38;p18"/>
          <p:cNvSpPr txBox="1"/>
          <p:nvPr>
            <p:ph idx="2" type="body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10728960" y="6303637"/>
            <a:ext cx="777240" cy="554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type="title"/>
          </p:nvPr>
        </p:nvSpPr>
        <p:spPr>
          <a:xfrm>
            <a:off x="448056" y="388800"/>
            <a:ext cx="3452432" cy="1262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" name="Google Shape;44;p19"/>
          <p:cNvCxnSpPr/>
          <p:nvPr/>
        </p:nvCxnSpPr>
        <p:spPr>
          <a:xfrm>
            <a:off x="450000" y="1988843"/>
            <a:ext cx="3454116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448056" y="2326441"/>
            <a:ext cx="3452432" cy="362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46" name="Google Shape;46;p19"/>
          <p:cNvSpPr/>
          <p:nvPr>
            <p:ph idx="2" type="pic"/>
          </p:nvPr>
        </p:nvSpPr>
        <p:spPr>
          <a:xfrm>
            <a:off x="4367213" y="449263"/>
            <a:ext cx="3600450" cy="55086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9"/>
          <p:cNvSpPr/>
          <p:nvPr>
            <p:ph idx="3" type="pic"/>
          </p:nvPr>
        </p:nvSpPr>
        <p:spPr>
          <a:xfrm>
            <a:off x="8147050" y="449263"/>
            <a:ext cx="3595688" cy="550227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1"/>
          <p:cNvSpPr txBox="1"/>
          <p:nvPr>
            <p:ph idx="2" type="body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61" name="Google Shape;61;p21"/>
          <p:cNvSpPr txBox="1"/>
          <p:nvPr>
            <p:ph idx="3" type="body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1"/>
          <p:cNvSpPr txBox="1"/>
          <p:nvPr>
            <p:ph idx="4" type="body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63" name="Google Shape;63;p21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/>
          <p:nvPr>
            <p:ph idx="2" type="pic"/>
          </p:nvPr>
        </p:nvSpPr>
        <p:spPr>
          <a:xfrm>
            <a:off x="0" y="0"/>
            <a:ext cx="12192000" cy="5949950"/>
          </a:xfrm>
          <a:prstGeom prst="rect">
            <a:avLst/>
          </a:prstGeom>
          <a:solidFill>
            <a:srgbClr val="CCDDD7"/>
          </a:solidFill>
          <a:ln>
            <a:noFill/>
          </a:ln>
        </p:spPr>
      </p:sp>
      <p:sp>
        <p:nvSpPr>
          <p:cNvPr id="68" name="Google Shape;68;p22"/>
          <p:cNvSpPr txBox="1"/>
          <p:nvPr>
            <p:ph type="title"/>
          </p:nvPr>
        </p:nvSpPr>
        <p:spPr>
          <a:xfrm>
            <a:off x="6435830" y="388800"/>
            <a:ext cx="5314209" cy="4293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Calibri"/>
              <a:buNone/>
              <a:defRPr sz="4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6435831" y="4787752"/>
            <a:ext cx="5313255" cy="88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i="0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26186" y="6056359"/>
            <a:ext cx="2556416" cy="7859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6470825" y="497475"/>
            <a:ext cx="5644800" cy="35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DSAIL-Porini: Annotated camera trap images of wildlife species from a conservancy in Kenya</a:t>
            </a:r>
            <a:endParaRPr/>
          </a:p>
        </p:txBody>
      </p:sp>
      <p:pic>
        <p:nvPicPr>
          <p:cNvPr id="125" name="Google Shape;125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495" r="7827" t="19815"/>
          <a:stretch/>
        </p:blipFill>
        <p:spPr>
          <a:xfrm>
            <a:off x="0" y="18738"/>
            <a:ext cx="6162806" cy="570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71d880c8a_0_2"/>
          <p:cNvSpPr txBox="1"/>
          <p:nvPr>
            <p:ph idx="4" type="body"/>
          </p:nvPr>
        </p:nvSpPr>
        <p:spPr>
          <a:xfrm>
            <a:off x="1476824" y="2443127"/>
            <a:ext cx="8235300" cy="132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3500"/>
              <a:t>THANK YOU</a:t>
            </a:r>
            <a:endParaRPr b="1" sz="3500"/>
          </a:p>
        </p:txBody>
      </p:sp>
      <p:sp>
        <p:nvSpPr>
          <p:cNvPr id="199" name="Google Shape;199;g1971d880c8a_0_2"/>
          <p:cNvSpPr txBox="1"/>
          <p:nvPr>
            <p:ph idx="12" type="sldNum"/>
          </p:nvPr>
        </p:nvSpPr>
        <p:spPr>
          <a:xfrm>
            <a:off x="10864574" y="6353064"/>
            <a:ext cx="6417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2900"/>
              <a:t>‹#›</a:t>
            </a:fld>
            <a:endParaRPr b="1"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/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448056" y="1944000"/>
            <a:ext cx="5432044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Camera traps record accurate data in a non-invasive way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These data can be reviewed/used by other researchers.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Replaced traditional techniques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Deployed 4 camera traps for 7 months.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3" name="Google Shape;133;p2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232" r="22232" t="0"/>
          <a:stretch/>
        </p:blipFill>
        <p:spPr>
          <a:xfrm>
            <a:off x="6307138" y="449263"/>
            <a:ext cx="5432425" cy="55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type="title"/>
          </p:nvPr>
        </p:nvSpPr>
        <p:spPr>
          <a:xfrm>
            <a:off x="448056" y="388800"/>
            <a:ext cx="5432044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ct val="1000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DSAIL-Porini Dataset</a:t>
            </a:r>
            <a:endParaRPr/>
          </a:p>
        </p:txBody>
      </p:sp>
      <p:sp>
        <p:nvSpPr>
          <p:cNvPr id="141" name="Google Shape;141;p3"/>
          <p:cNvSpPr txBox="1"/>
          <p:nvPr>
            <p:ph idx="1" type="body"/>
          </p:nvPr>
        </p:nvSpPr>
        <p:spPr>
          <a:xfrm>
            <a:off x="448056" y="1944000"/>
            <a:ext cx="5063396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 8524 annotated images of animals;</a:t>
            </a:r>
            <a:endParaRPr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The dataset has 6 categories; 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Impalas,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Warthogs,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Zebras, 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Monkeys, 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Waterbucks </a:t>
            </a:r>
            <a:endParaRPr/>
          </a:p>
          <a:p>
            <a:pPr indent="-342900" lvl="1" marL="690372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Bushbucks.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9863" r="27466" t="0"/>
          <a:stretch/>
        </p:blipFill>
        <p:spPr>
          <a:xfrm>
            <a:off x="6096000" y="388800"/>
            <a:ext cx="5972305" cy="536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657224" y="499533"/>
            <a:ext cx="8762349" cy="602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ct val="1000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Species in the conservancy</a:t>
            </a:r>
            <a:endParaRPr/>
          </a:p>
        </p:txBody>
      </p:sp>
      <p:sp>
        <p:nvSpPr>
          <p:cNvPr id="149" name="Google Shape;149;p4"/>
          <p:cNvSpPr txBox="1"/>
          <p:nvPr>
            <p:ph idx="12" type="sldNum"/>
          </p:nvPr>
        </p:nvSpPr>
        <p:spPr>
          <a:xfrm>
            <a:off x="10852218" y="6358468"/>
            <a:ext cx="653982" cy="42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001" y="1283246"/>
            <a:ext cx="8857478" cy="459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idx="4294967295" type="title"/>
          </p:nvPr>
        </p:nvSpPr>
        <p:spPr>
          <a:xfrm>
            <a:off x="4404519" y="627063"/>
            <a:ext cx="7433254" cy="896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Value of the Data</a:t>
            </a:r>
            <a:endParaRPr/>
          </a:p>
        </p:txBody>
      </p:sp>
      <p:pic>
        <p:nvPicPr>
          <p:cNvPr id="157" name="Google Shape;157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493" l="0" r="0" t="5494"/>
          <a:stretch/>
        </p:blipFill>
        <p:spPr>
          <a:xfrm>
            <a:off x="-1" y="1075530"/>
            <a:ext cx="3655967" cy="235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6621" l="0" r="0" t="16621"/>
          <a:stretch/>
        </p:blipFill>
        <p:spPr>
          <a:xfrm>
            <a:off x="0" y="3655578"/>
            <a:ext cx="3681614" cy="19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/>
        </p:nvSpPr>
        <p:spPr>
          <a:xfrm>
            <a:off x="4404526" y="1825625"/>
            <a:ext cx="6718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rain machine learning models 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 classification and Object detection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 u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 and t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 image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based census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algorithms as it includes animal counts.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 u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nderstand animal behaviour</a:t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000" u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stimate the size of the animal population with time</a:t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 txBox="1"/>
          <p:nvPr>
            <p:ph idx="12" type="sldNum"/>
          </p:nvPr>
        </p:nvSpPr>
        <p:spPr>
          <a:xfrm>
            <a:off x="11123112" y="6075123"/>
            <a:ext cx="269818" cy="2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type="title"/>
          </p:nvPr>
        </p:nvSpPr>
        <p:spPr>
          <a:xfrm>
            <a:off x="448056" y="388800"/>
            <a:ext cx="3452432" cy="1262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Deployment</a:t>
            </a:r>
            <a:endParaRPr/>
          </a:p>
        </p:txBody>
      </p:sp>
      <p:sp>
        <p:nvSpPr>
          <p:cNvPr id="166" name="Google Shape;166;p7"/>
          <p:cNvSpPr txBox="1"/>
          <p:nvPr>
            <p:ph idx="1" type="body"/>
          </p:nvPr>
        </p:nvSpPr>
        <p:spPr>
          <a:xfrm>
            <a:off x="448056" y="2326442"/>
            <a:ext cx="3452432" cy="3407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4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/>
              <a:t>Camouflage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48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b="1" lang="en-US" sz="2400"/>
              <a:t>Advantage</a:t>
            </a:r>
            <a:r>
              <a:rPr lang="en-US" sz="2400"/>
              <a:t>: more close up images</a:t>
            </a:r>
            <a:endParaRPr/>
          </a:p>
          <a:p>
            <a:pPr indent="0" lvl="0" marL="1944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 txBox="1"/>
          <p:nvPr>
            <p:ph idx="12" type="sldNum"/>
          </p:nvPr>
        </p:nvSpPr>
        <p:spPr>
          <a:xfrm>
            <a:off x="11241025" y="6153912"/>
            <a:ext cx="50292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91425" spcFirstLastPara="1" rIns="91425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10" y="663550"/>
            <a:ext cx="6139153" cy="5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type="title"/>
          </p:nvPr>
        </p:nvSpPr>
        <p:spPr>
          <a:xfrm>
            <a:off x="657224" y="499533"/>
            <a:ext cx="10065055" cy="107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Camera trap placement</a:t>
            </a:r>
            <a:endParaRPr sz="4400"/>
          </a:p>
        </p:txBody>
      </p:sp>
      <p:sp>
        <p:nvSpPr>
          <p:cNvPr id="174" name="Google Shape;174;p8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4" y="1418063"/>
            <a:ext cx="8148573" cy="43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>
            <p:ph type="title"/>
          </p:nvPr>
        </p:nvSpPr>
        <p:spPr>
          <a:xfrm>
            <a:off x="657224" y="499533"/>
            <a:ext cx="10772775" cy="778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Annotation</a:t>
            </a:r>
            <a:endParaRPr/>
          </a:p>
        </p:txBody>
      </p:sp>
      <p:pic>
        <p:nvPicPr>
          <p:cNvPr id="181" name="Google Shape;18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01" y="1482725"/>
            <a:ext cx="9003672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>
            <p:ph idx="12" type="sldNum"/>
          </p:nvPr>
        </p:nvSpPr>
        <p:spPr>
          <a:xfrm>
            <a:off x="10914001" y="6340706"/>
            <a:ext cx="592199" cy="44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type="title"/>
          </p:nvPr>
        </p:nvSpPr>
        <p:spPr>
          <a:xfrm>
            <a:off x="657225" y="499533"/>
            <a:ext cx="10013824" cy="92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E9C4B"/>
              </a:buClr>
              <a:buSzPts val="4400"/>
              <a:buFont typeface="Arial Rounded"/>
              <a:buNone/>
            </a:pPr>
            <a:r>
              <a:rPr b="1" lang="en-US" sz="4400">
                <a:solidFill>
                  <a:srgbClr val="7E9C4B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analysis</a:t>
            </a:r>
            <a:endParaRPr/>
          </a:p>
        </p:txBody>
      </p:sp>
      <p:sp>
        <p:nvSpPr>
          <p:cNvPr id="188" name="Google Shape;188;p10"/>
          <p:cNvSpPr txBox="1"/>
          <p:nvPr>
            <p:ph idx="1" type="body"/>
          </p:nvPr>
        </p:nvSpPr>
        <p:spPr>
          <a:xfrm>
            <a:off x="657225" y="14816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en-US"/>
              <a:t>COUNT DISTRIBUTION</a:t>
            </a:r>
            <a:endParaRPr/>
          </a:p>
        </p:txBody>
      </p:sp>
      <p:sp>
        <p:nvSpPr>
          <p:cNvPr id="189" name="Google Shape;189;p10"/>
          <p:cNvSpPr txBox="1"/>
          <p:nvPr>
            <p:ph idx="3" type="body"/>
          </p:nvPr>
        </p:nvSpPr>
        <p:spPr>
          <a:xfrm>
            <a:off x="6007608" y="1482691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en-US"/>
              <a:t>SEX DISTRIBUTION</a:t>
            </a:r>
            <a:endParaRPr/>
          </a:p>
        </p:txBody>
      </p:sp>
      <p:sp>
        <p:nvSpPr>
          <p:cNvPr id="190" name="Google Shape;190;p10"/>
          <p:cNvSpPr txBox="1"/>
          <p:nvPr>
            <p:ph idx="12" type="sldNum"/>
          </p:nvPr>
        </p:nvSpPr>
        <p:spPr>
          <a:xfrm>
            <a:off x="10864574" y="6353064"/>
            <a:ext cx="641626" cy="43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1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4" y="2445707"/>
            <a:ext cx="4345411" cy="293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45707"/>
            <a:ext cx="40671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2022-07-01T10:54:02Z</dcterms:created>
  <dc:creator>Lorna Mugambi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